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97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3985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bba80cb000ac8dd5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image" Target="../media/image10.png"/><Relationship Id="rId3" Type="http://schemas.openxmlformats.org/officeDocument/2006/relationships/slide" Target="slide6.xml"/><Relationship Id="rId7" Type="http://schemas.openxmlformats.org/officeDocument/2006/relationships/image" Target="../media/image8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1.xml"/><Relationship Id="rId11" Type="http://schemas.openxmlformats.org/officeDocument/2006/relationships/slide" Target="slide25.xml"/><Relationship Id="rId5" Type="http://schemas.openxmlformats.org/officeDocument/2006/relationships/slide" Target="slide7.xml"/><Relationship Id="rId10" Type="http://schemas.openxmlformats.org/officeDocument/2006/relationships/slide" Target="slide22.xml"/><Relationship Id="rId4" Type="http://schemas.openxmlformats.org/officeDocument/2006/relationships/image" Target="../media/image7.png"/><Relationship Id="rId9" Type="http://schemas.openxmlformats.org/officeDocument/2006/relationships/slide" Target="slide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EX.7_1#faa5f92c2?vcp=1&amp;vop=1&amp;pid=6e965ad0d&amp;color=36,64,97&amp;vtp=1&amp;bt=1&amp;bbb=1&amp;hb=1"/>
          <p:cNvSpPr/>
          <p:nvPr/>
        </p:nvSpPr>
        <p:spPr>
          <a:xfrm>
            <a:off x="539496" y="2318213"/>
            <a:ext cx="11109960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【错因分析】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本题易错之处在于：（1）甲答3题进入决赛是指甲前3题全部答对，甲答4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题进入决赛是指前3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题中答对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2题，答错1题，第4题答对，只有前3次答题事件满足伯努利试验.同理答5题进入决赛是指前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4题中答对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题，答错2题，第5题答对，只有前4次答题事件满足伯努利试验.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2）甲答3题结束初赛的比赛，指前3题全答对或全答错.甲答4题结束初赛的比赛，指前3题中答对2题，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答错1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，第4题答对，或前3题中答错2题，答对1题，第4题答错.甲答5题结束初赛的比赛，是指前4题中答对2题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，答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错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2题，第5题答对或前4题中答错2题，答对2题，第5题答错.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f3fcee78?vcp=1&amp;pid=e0c9562b3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5f3fcee78?vcp=1&amp;pid=e0c9562b3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19f23aeee?vcp=1&amp;pid=5f3fcee78&amp;color=61,88,159&amp;vtp=1&amp;bbb=1"/>
          <p:cNvSpPr/>
          <p:nvPr/>
        </p:nvSpPr>
        <p:spPr>
          <a:xfrm>
            <a:off x="539496" y="1481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_6_BD#aca4f07c8?vcp=1&amp;pid=19f23aeee&amp;color=101,101,255&amp;vtp=1&amp;bbb=1"/>
              <p:cNvSpPr/>
              <p:nvPr/>
            </p:nvSpPr>
            <p:spPr>
              <a:xfrm>
                <a:off x="539496" y="2011844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要点1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重伯努利试验的概率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基本点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5" name="C_6_BD#aca4f07c8?vcp=1&amp;pid=19f23aeee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11844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8_1#17e852dc8?vcp=1&amp;vop=1&amp;pid=aca4f07c8&amp;color=36,64,97&amp;vtp=1&amp;bbb=1&amp;hb=1"/>
              <p:cNvSpPr/>
              <p:nvPr/>
            </p:nvSpPr>
            <p:spPr>
              <a:xfrm>
                <a:off x="539496" y="2455251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甲、乙两人各射击1次，击中目标的概率分别是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.假设两人射击是否击中目标相互之间没有影响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每次射击是否击中目标相互之间也没有影响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BD.8_1#17e852dc8?vcp=1&amp;vop=1&amp;pid=aca4f07c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5251"/>
                <a:ext cx="11109960" cy="938340"/>
              </a:xfrm>
              <a:prstGeom prst="rect">
                <a:avLst/>
              </a:prstGeom>
              <a:blipFill>
                <a:blip r:embed="rId5"/>
                <a:stretch>
                  <a:fillRect l="-1317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8_BD.9_1#c47bf4c2f?vcp=1&amp;vop=1&amp;pid=17e852dc8&amp;color=36,64,97&amp;vtp=1&amp;bbb=1"/>
          <p:cNvSpPr/>
          <p:nvPr/>
        </p:nvSpPr>
        <p:spPr>
          <a:xfrm>
            <a:off x="539496" y="339460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求甲、乙各射击1次均击中目标的概率；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8_AN.10_1#c47bf4c2f?vcp=1&amp;vop=1&amp;pid=17e852dc8&amp;color=36,64,97&amp;vtp=1&amp;bbb=1"/>
              <p:cNvSpPr/>
              <p:nvPr/>
            </p:nvSpPr>
            <p:spPr>
              <a:xfrm>
                <a:off x="539496" y="3759096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【解】用事件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表示“甲击中目标”，事件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表示“乙击中目标”.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相互独立，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此甲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、乙各射击1次均击中目标的概率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8_AN.10_1#c47bf4c2f?vcp=1&amp;vop=1&amp;pid=17e852d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59096"/>
                <a:ext cx="11109960" cy="1257300"/>
              </a:xfrm>
              <a:prstGeom prst="rect">
                <a:avLst/>
              </a:prstGeom>
              <a:blipFill>
                <a:blip r:embed="rId6"/>
                <a:stretch>
                  <a:fillRect l="-1317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1_1#16c90b3d4?vcp=1&amp;vop=1&amp;pid=17e852dc8&amp;color=36,64,97&amp;vtp=1&amp;bt=1&amp;bbb=1"/>
          <p:cNvSpPr/>
          <p:nvPr/>
        </p:nvSpPr>
        <p:spPr>
          <a:xfrm>
            <a:off x="539496" y="101297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求甲射击4次，恰有3次连续击中目标的概率；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2_1#16c90b3d4?vcp=1&amp;vop=1&amp;pid=17e852dc8&amp;color=36,64,97&amp;vtp=1&amp;bbb=1&amp;hb=1"/>
              <p:cNvSpPr/>
              <p:nvPr/>
            </p:nvSpPr>
            <p:spPr>
              <a:xfrm>
                <a:off x="539496" y="1386604"/>
                <a:ext cx="11109960" cy="44630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【解】用事件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表示“甲第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次射击击中目标”，并记“甲射击4次，恰有3次连续击中目标”为事件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之间相互独立，所以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𝑗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,2,3,4，且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之间也相互独立.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所以甲射击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4次，恰有3次连续击中目标的概率为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12_1#16c90b3d4?vcp=1&amp;vop=1&amp;pid=17e852dc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86604"/>
                <a:ext cx="11109960" cy="4463098"/>
              </a:xfrm>
              <a:prstGeom prst="rect">
                <a:avLst/>
              </a:prstGeom>
              <a:blipFill>
                <a:blip r:embed="rId3"/>
                <a:stretch>
                  <a:fillRect l="-1317" r="-329" b="-1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3_1#dd8017508?vcp=1&amp;vop=1&amp;pid=17e852dc8&amp;color=36,64,97&amp;vtp=1&amp;bt=1&amp;bbb=1"/>
          <p:cNvSpPr/>
          <p:nvPr/>
        </p:nvSpPr>
        <p:spPr>
          <a:xfrm>
            <a:off x="539496" y="828000"/>
            <a:ext cx="111099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若乙在射击中出现连续2次未击中目标就会被终止射击，求乙恰好射击4次后被终止射击的概率.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4_1#dd8017508?vcp=1&amp;vop=1&amp;pid=17e852dc8&amp;color=36,64,97&amp;vtp=1&amp;bbb=1&amp;hb=1"/>
              <p:cNvSpPr/>
              <p:nvPr/>
            </p:nvSpPr>
            <p:spPr>
              <a:xfrm>
                <a:off x="539496" y="1185569"/>
                <a:ext cx="11109960" cy="4974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【解】用事件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表示“乙第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次射击击中目标”，事件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表示“乙在第4次射击后被终止射击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”，则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之间相互独立，所以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𝑗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,2,3,4，且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𝑗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之间也相互独立.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所以乙恰好射击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4次后被终止射击的概率为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14_1#dd8017508?vcp=1&amp;vop=1&amp;pid=17e852dc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85569"/>
                <a:ext cx="11109960" cy="4974209"/>
              </a:xfrm>
              <a:prstGeom prst="rect">
                <a:avLst/>
              </a:prstGeom>
              <a:blipFill>
                <a:blip r:embed="rId3"/>
                <a:stretch>
                  <a:fillRect l="-1317" b="-17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5_1#44c4571a4?vcp=1&amp;vop=1&amp;pid=aca4f07c8&amp;color=36,64,97&amp;vtp=1&amp;bt=1&amp;bbb=1&amp;hb=1"/>
              <p:cNvSpPr/>
              <p:nvPr/>
            </p:nvSpPr>
            <p:spPr>
              <a:xfrm>
                <a:off x="539496" y="828000"/>
                <a:ext cx="11109960" cy="116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[安徽合肥第一中学2025高二期末]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已知每门大炮击中某目标的概率是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，现在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门大炮向此目标各射击一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．如果此目标至少被击中一次的概率超过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92%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，求至少需要多少门大炮？（参考数据：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2≈0.301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3≈0.477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15_1#44c4571a4?vcp=1&amp;vop=1&amp;pid=aca4f07c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1167130"/>
              </a:xfrm>
              <a:prstGeom prst="rect">
                <a:avLst/>
              </a:prstGeom>
              <a:blipFill>
                <a:blip r:embed="rId3"/>
                <a:stretch>
                  <a:fillRect l="-1317" t="-1047" r="-1043" b="-12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6_1#44c4571a4?vcp=1&amp;vop=1&amp;pid=aca4f07c8&amp;color=36,64,97&amp;vtp=1&amp;bbb=1&amp;hb=1"/>
              <p:cNvSpPr/>
              <p:nvPr/>
            </p:nvSpPr>
            <p:spPr>
              <a:xfrm>
                <a:off x="539496" y="1997035"/>
                <a:ext cx="11109960" cy="413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【解】由每门大炮击中目标的概率是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，可知每门大炮未击中目标的概率为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1−0.4=0.6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门大炮射击是相互独立事件，所以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门大炮都未击中目标的概率为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得此目标至少被击中一次的概率为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此目标至少被击中一次的概率超过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92%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&gt;0.92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&lt;1−0.92=0.08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(2×3)−1=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3−1≈0.301+0.477−1=−0.222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−2=3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2−2≈3×0.301−2=−1.097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0.6≈−0.222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0.08≈−1.097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代入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0.6&lt;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−0.222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&lt;−1.097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−1.097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−0.222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≈4.94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的最小值为5，故至少需要5门大炮.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16_1#44c4571a4?vcp=1&amp;vop=1&amp;pid=aca4f07c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97035"/>
                <a:ext cx="11109960" cy="4138740"/>
              </a:xfrm>
              <a:prstGeom prst="rect">
                <a:avLst/>
              </a:prstGeom>
              <a:blipFill>
                <a:blip r:embed="rId4"/>
                <a:stretch>
                  <a:fillRect l="-1317" r="-439" b="-32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9ef6f5822?vcp=1&amp;pid=19f23aeee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二项分布的分布列、均值与方差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7_1#ce515a0d1?vcp=1&amp;vop=1&amp;pid=9ef6f5822&amp;color=36,64,97&amp;vtp=1&amp;bbb=1&amp;hb=1"/>
              <p:cNvSpPr/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一款小游戏的规则如下：每盘游戏都需抛掷同一枚骰子三次，出现一次或两次6点获得15分，出现三次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获得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120分，没有出现6点则扣除12分（即获得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分）.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BD.17_1#ce515a0d1?vcp=1&amp;vop=1&amp;pid=9ef6f582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22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8_1#a327fb50e?vcp=1&amp;vop=1&amp;pid=ce515a0d1&amp;color=36,64,97&amp;mp=1&amp;vtp=1&amp;bt=1&amp;bbb=1"/>
              <p:cNvSpPr/>
              <p:nvPr/>
            </p:nvSpPr>
            <p:spPr>
              <a:xfrm>
                <a:off x="539496" y="828000"/>
                <a:ext cx="11109960" cy="31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设每盘游戏中出现6点的次数为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8_1#a327fb50e?vcp=1&amp;vop=1&amp;pid=ce515a0d1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16040"/>
              </a:xfrm>
              <a:prstGeom prst="rect">
                <a:avLst/>
              </a:prstGeom>
              <a:blipFill>
                <a:blip r:embed="rId3"/>
                <a:stretch>
                  <a:fillRect l="-1317" t="-13462" b="-4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9_1#a327fb50e?vcp=1&amp;vop=1&amp;pid=ce515a0d1&amp;color=36,64,97&amp;vtp=1&amp;bbb=1"/>
              <p:cNvSpPr/>
              <p:nvPr/>
            </p:nvSpPr>
            <p:spPr>
              <a:xfrm>
                <a:off x="539496" y="1148421"/>
                <a:ext cx="11109960" cy="336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【解】依题意，抛掷三次骰子出现6点的次数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的所有可能取值为0,1,2,3.每次抛掷骰子，出现6点的概率均为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X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服从二项分布，即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19_1#a327fb50e?vcp=1&amp;vop=1&amp;pid=ce515a0d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48421"/>
                <a:ext cx="11109960" cy="3364230"/>
              </a:xfrm>
              <a:prstGeom prst="rect">
                <a:avLst/>
              </a:prstGeom>
              <a:blipFill>
                <a:blip r:embed="rId4"/>
                <a:stretch>
                  <a:fillRect l="-1317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QO_8_AN.19_2#a327fb50e?colgroup=3,13,9,9,9&amp;vcp=1&amp;vop=1&amp;pid=ce515a0d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6136921"/>
                  </p:ext>
                </p:extLst>
              </p:nvPr>
            </p:nvGraphicFramePr>
            <p:xfrm>
              <a:off x="539496" y="4615521"/>
              <a:ext cx="11055096" cy="925450"/>
            </p:xfrm>
            <a:graphic>
              <a:graphicData uri="http://schemas.openxmlformats.org/drawingml/2006/table">
                <a:tbl>
                  <a:tblPr/>
                  <a:tblGrid>
                    <a:gridCol w="868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576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68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QO_8_AN.19_2#a327fb50e?colgroup=3,13,9,9,9&amp;vcp=1&amp;vop=1&amp;pid=ce515a0d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76136921"/>
                  </p:ext>
                </p:extLst>
              </p:nvPr>
            </p:nvGraphicFramePr>
            <p:xfrm>
              <a:off x="539496" y="4615521"/>
              <a:ext cx="11055096" cy="925450"/>
            </p:xfrm>
            <a:graphic>
              <a:graphicData uri="http://schemas.openxmlformats.org/drawingml/2006/table">
                <a:tbl>
                  <a:tblPr/>
                  <a:tblGrid>
                    <a:gridCol w="868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225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576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9" t="-1587" r="-1169930" b="-1460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68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9" t="-71910" r="-116993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7273" t="-71910" r="-21685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76378" t="-71910" r="-20052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76378" t="-71910" r="-10052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76378" t="-71910" r="-525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19_3#a327fb50e?vcp=1&amp;vop=1&amp;pid=ce515a0d1&amp;color=36,64,97&amp;vtp=1&amp;bbb=1"/>
              <p:cNvSpPr/>
              <p:nvPr/>
            </p:nvSpPr>
            <p:spPr>
              <a:xfrm>
                <a:off x="539496" y="5669621"/>
                <a:ext cx="11109960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19_3#a327fb50e?vcp=1&amp;vop=1&amp;pid=ce515a0d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669621"/>
                <a:ext cx="11109960" cy="469900"/>
              </a:xfrm>
              <a:prstGeom prst="rect">
                <a:avLst/>
              </a:prstGeom>
              <a:blipFill>
                <a:blip r:embed="rId6"/>
                <a:stretch>
                  <a:fillRect l="-1317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20_1#24e227279?vcp=1&amp;vop=1&amp;pid=ce515a0d1&amp;color=36,64,97&amp;vtp=1&amp;bt=1&amp;bbb=1"/>
          <p:cNvSpPr/>
          <p:nvPr/>
        </p:nvSpPr>
        <p:spPr>
          <a:xfrm>
            <a:off x="539496" y="227277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玩两盘游戏，求两盘中至少有一盘获得15分的概率;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21_1#24e227279?vcp=1&amp;vop=1&amp;pid=ce515a0d1&amp;color=36,64,97&amp;vtp=1&amp;bbb=1&amp;hb=1"/>
              <p:cNvSpPr/>
              <p:nvPr/>
            </p:nvSpPr>
            <p:spPr>
              <a:xfrm>
                <a:off x="539496" y="2646413"/>
                <a:ext cx="11109960" cy="18093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盘游戏获得15分”为事件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.所以“两盘游戏中至少有一盘获得15分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”的概率为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，玩两盘游戏，至少有一盘获得15分的概率为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21_1#24e227279?vcp=1&amp;vop=1&amp;pid=ce515a0d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6413"/>
                <a:ext cx="11109960" cy="1809306"/>
              </a:xfrm>
              <a:prstGeom prst="rect">
                <a:avLst/>
              </a:prstGeom>
              <a:blipFill>
                <a:blip r:embed="rId3"/>
                <a:stretch>
                  <a:fillRect l="-1317" b="-4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22_1#72a7c8168?vcp=1&amp;vop=1&amp;pid=ce515a0d1&amp;color=36,64,97&amp;vtp=1&amp;bt=1&amp;bbb=1&amp;hb=1"/>
          <p:cNvSpPr/>
          <p:nvPr/>
        </p:nvSpPr>
        <p:spPr>
          <a:xfrm>
            <a:off x="539496" y="145080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玩过这款游戏的许多人发现，若干盘游戏后，与最初的分数相比，分数没有增加反而减少了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.请运用概率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统计的相关知识分析解释上述现象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23_1#72a7c8168?vcp=1&amp;vop=1&amp;pid=ce515a0d1&amp;color=36,64,97&amp;vtp=1&amp;bbb=1"/>
              <p:cNvSpPr/>
              <p:nvPr/>
            </p:nvSpPr>
            <p:spPr>
              <a:xfrm>
                <a:off x="539496" y="222893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【解】设每盘游戏得分为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,15,120.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23_1#72a7c8168?vcp=1&amp;vop=1&amp;pid=ce515a0d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2893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QO_8_AN.23_2#72a7c8168?colgroup=3,17,10,14&amp;vcp=1&amp;vop=1&amp;pid=ce515a0d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4638284"/>
                  </p:ext>
                </p:extLst>
              </p:nvPr>
            </p:nvGraphicFramePr>
            <p:xfrm>
              <a:off x="539496" y="3137617"/>
              <a:ext cx="11064240" cy="935419"/>
            </p:xfrm>
            <a:graphic>
              <a:graphicData uri="http://schemas.openxmlformats.org/drawingml/2006/table">
                <a:tbl>
                  <a:tblPr/>
                  <a:tblGrid>
                    <a:gridCol w="868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153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420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381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QO_8_AN.23_2#72a7c8168?colgroup=3,17,10,14&amp;vcp=1&amp;vop=1&amp;pid=ce515a0d1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4638284"/>
                  </p:ext>
                </p:extLst>
              </p:nvPr>
            </p:nvGraphicFramePr>
            <p:xfrm>
              <a:off x="539496" y="3137617"/>
              <a:ext cx="11064240" cy="935419"/>
            </p:xfrm>
            <a:graphic>
              <a:graphicData uri="http://schemas.openxmlformats.org/drawingml/2006/table">
                <a:tbl>
                  <a:tblPr/>
                  <a:tblGrid>
                    <a:gridCol w="8686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1538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420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381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99" t="-1538" r="-1171329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839" t="-1538" r="-142402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99" t="-73333" r="-1171329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839" t="-73333" r="-142402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9761" t="-73333" r="-135407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2163" t="-73333" r="-355" b="-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23_3#72a7c8168?vcp=1&amp;vop=1&amp;pid=ce515a0d1&amp;color=36,64,97&amp;vtp=1&amp;bbb=1"/>
              <p:cNvSpPr/>
              <p:nvPr/>
            </p:nvSpPr>
            <p:spPr>
              <a:xfrm>
                <a:off x="539496" y="4204417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表明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的均值为负.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，多次游戏之后分数减少的可能性更大.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23_3#72a7c8168?vcp=1&amp;vop=1&amp;pid=ce515a0d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04417"/>
                <a:ext cx="11109960" cy="1217740"/>
              </a:xfrm>
              <a:prstGeom prst="rect">
                <a:avLst/>
              </a:prstGeom>
              <a:blipFill>
                <a:blip r:embed="rId5"/>
                <a:stretch>
                  <a:fillRect l="-1317" b="-11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33f5a0508?vcp=1&amp;pid=19f23aeee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超几何分布的分布列、均值与方差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p:sp>
        <p:nvSpPr>
          <p:cNvPr id="3" name="QO_7_BD.24_1#f56e11def?vcp=1&amp;vop=1&amp;pid=33f5a0508&amp;color=36,64,97&amp;vtp=1&amp;bbb=1&amp;hb=1"/>
          <p:cNvSpPr/>
          <p:nvPr/>
        </p:nvSpPr>
        <p:spPr>
          <a:xfrm>
            <a:off x="539496" y="1318332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某大学志愿者协会有6名男同学，4名女同学.在这10名同学中，3名同学来自数学学院，其余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7名同学来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自物理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、化学等其他互不相同的七个学院.现从这10名同学中随机选取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3名同学到希望小学进行支教活动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每名同学被选到的可能性相同）.</a:t>
            </a:r>
            <a:endParaRPr lang="en-US" altLang="zh-CN" dirty="0"/>
          </a:p>
        </p:txBody>
      </p:sp>
      <p:sp>
        <p:nvSpPr>
          <p:cNvPr id="4" name="QO_8_BD.25_1#5573df924?vcp=1&amp;vop=1&amp;pid=f56e11def&amp;color=36,64,97&amp;vtp=1&amp;bbb=1"/>
          <p:cNvSpPr/>
          <p:nvPr/>
        </p:nvSpPr>
        <p:spPr>
          <a:xfrm>
            <a:off x="539496" y="255945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求选出的3名同学来自互不相同的学院的概率；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26_1#5573df924?vcp=1&amp;vop=1&amp;pid=f56e11def&amp;color=36,64,97&amp;vtp=1&amp;bbb=1"/>
              <p:cNvSpPr/>
              <p:nvPr/>
            </p:nvSpPr>
            <p:spPr>
              <a:xfrm>
                <a:off x="539496" y="2932771"/>
                <a:ext cx="11109960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【解】设“选出的3名同学来自互不相同的学院”为事件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以选出的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3名同学来自互不相同的学院的概率为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26_1#5573df924?vcp=1&amp;vop=1&amp;pid=f56e11def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2771"/>
                <a:ext cx="11109960" cy="1371600"/>
              </a:xfrm>
              <a:prstGeom prst="rect">
                <a:avLst/>
              </a:prstGeom>
              <a:blipFill>
                <a:blip r:embed="rId3"/>
                <a:stretch>
                  <a:fillRect l="-1317" b="-6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8ac839c8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8ac839c8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8ac839c8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27_1#9797c0ba7?vcp=1&amp;vop=1&amp;pid=f56e11def&amp;color=36,64,97&amp;vtp=1&amp;bt=1&amp;bbb=1"/>
              <p:cNvSpPr/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为选出的3名同学中女同学的人数，求随机变量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的分布列、均值及方差.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27_1#9797c0ba7?vcp=1&amp;vop=1&amp;pid=f56e11def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28_1#9797c0ba7?vcp=1&amp;vop=1&amp;pid=f56e11def&amp;color=36,64,97&amp;vtp=1&amp;bbb=1">
                <a:extLst>
                  <a:ext uri="{FF2B5EF4-FFF2-40B4-BE49-F238E27FC236}">
                    <a16:creationId xmlns:a16="http://schemas.microsoft.com/office/drawing/2014/main" id="{FB3D957E-7309-D8FD-025F-6A1666B75F3A}"/>
                  </a:ext>
                </a:extLst>
              </p:cNvPr>
              <p:cNvSpPr/>
              <p:nvPr/>
            </p:nvSpPr>
            <p:spPr>
              <a:xfrm>
                <a:off x="539496" y="828000"/>
                <a:ext cx="11109960" cy="3132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的所有可能取值为0,1,2,3.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AN.28_1#9797c0ba7?vcp=1&amp;vop=1&amp;pid=f56e11def&amp;color=36,64,97&amp;vtp=1&amp;bbb=1">
                <a:extLst>
                  <a:ext uri="{FF2B5EF4-FFF2-40B4-BE49-F238E27FC236}">
                    <a16:creationId xmlns:a16="http://schemas.microsoft.com/office/drawing/2014/main" id="{FB3D957E-7309-D8FD-025F-6A1666B75F3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132455"/>
              </a:xfrm>
              <a:prstGeom prst="rect">
                <a:avLst/>
              </a:prstGeom>
              <a:blipFill>
                <a:blip r:embed="rId2"/>
                <a:stretch>
                  <a:fillRect l="-1317" t="-389" b="-4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QO_8_AN.28_2#9797c0ba7?colgroup=4,8,8,12,12&amp;vcp=1&amp;vop=1&amp;pid=f56e11def&amp;color=36,64,97&amp;vtp=1&amp;bbb=1">
                <a:extLst>
                  <a:ext uri="{FF2B5EF4-FFF2-40B4-BE49-F238E27FC236}">
                    <a16:creationId xmlns:a16="http://schemas.microsoft.com/office/drawing/2014/main" id="{D2C4A64F-FD09-6E2E-5C78-36301F74DD5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406386"/>
                  </p:ext>
                </p:extLst>
              </p:nvPr>
            </p:nvGraphicFramePr>
            <p:xfrm>
              <a:off x="539496" y="4086860"/>
              <a:ext cx="11064240" cy="955549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842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011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5543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QO_8_AN.28_2#9797c0ba7?colgroup=4,8,8,12,12&amp;vcp=1&amp;vop=1&amp;pid=f56e11def&amp;color=36,64,97&amp;vtp=1&amp;bbb=1">
                <a:extLst>
                  <a:ext uri="{FF2B5EF4-FFF2-40B4-BE49-F238E27FC236}">
                    <a16:creationId xmlns:a16="http://schemas.microsoft.com/office/drawing/2014/main" id="{D2C4A64F-FD09-6E2E-5C78-36301F74DD5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5406386"/>
                  </p:ext>
                </p:extLst>
              </p:nvPr>
            </p:nvGraphicFramePr>
            <p:xfrm>
              <a:off x="539496" y="4086860"/>
              <a:ext cx="11064240" cy="955549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842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011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59" t="-1515" r="-915642" b="-1424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5543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59" t="-72826" r="-915642" b="-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5385" t="-72826" r="-404308" b="-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54434" t="-72826" r="-301835" b="-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8763" t="-72826" r="-100203" b="-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69309" t="-72826" r="-407" b="-21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28_3#9797c0ba7?vcp=1&amp;vop=1&amp;pid=f56e11def&amp;color=36,64,97&amp;vtp=1&amp;bbb=1">
                <a:extLst>
                  <a:ext uri="{FF2B5EF4-FFF2-40B4-BE49-F238E27FC236}">
                    <a16:creationId xmlns:a16="http://schemas.microsoft.com/office/drawing/2014/main" id="{B65D3C99-CD32-F26B-AFB7-478F135484D4}"/>
                  </a:ext>
                </a:extLst>
              </p:cNvPr>
              <p:cNvSpPr/>
              <p:nvPr/>
            </p:nvSpPr>
            <p:spPr>
              <a:xfrm>
                <a:off x="539496" y="5179060"/>
                <a:ext cx="11109960" cy="10118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AN.28_3#9797c0ba7?vcp=1&amp;vop=1&amp;pid=f56e11def&amp;color=36,64,97&amp;vtp=1&amp;bbb=1">
                <a:extLst>
                  <a:ext uri="{FF2B5EF4-FFF2-40B4-BE49-F238E27FC236}">
                    <a16:creationId xmlns:a16="http://schemas.microsoft.com/office/drawing/2014/main" id="{B65D3C99-CD32-F26B-AFB7-478F135484D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79060"/>
                <a:ext cx="11109960" cy="1011809"/>
              </a:xfrm>
              <a:prstGeom prst="rect">
                <a:avLst/>
              </a:prstGeom>
              <a:blipFill>
                <a:blip r:embed="rId4"/>
                <a:stretch>
                  <a:fillRect l="-1317" b="-78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216487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b57624c7?vcp=1&amp;pid=5f3fcee78&amp;color=61,88,159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/>
          </a:p>
        </p:txBody>
      </p:sp>
      <p:sp>
        <p:nvSpPr>
          <p:cNvPr id="3" name="C_6_BD#53d1d64f2?vcp=1&amp;pid=cb57624c7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有关二项分布的概率最大问题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29_1#89c29684a?vcp=1&amp;vop=1&amp;pid=53d1d64f2&amp;color=36,64,97&amp;vtp=1&amp;bbb=1&amp;hb=1"/>
              <p:cNvSpPr/>
              <p:nvPr/>
            </p:nvSpPr>
            <p:spPr>
              <a:xfrm>
                <a:off x="539496" y="1853002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[云南昆明2024期中]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数轴上的一个质点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从原点出发，每次随机向左或向右移动1个单位长度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，其中向左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移动的概率为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，向右移动的概率为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，记点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移动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次后所在的位置对应的实数为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BD.29_1#89c29684a?vcp=1&amp;vop=1&amp;pid=53d1d64f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3002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30_1#9814fffa8?vcp=1&amp;vop=1&amp;pid=89c29684a&amp;color=36,64,97&amp;vtp=1&amp;bt=1&amp;bbb=1"/>
              <p:cNvSpPr/>
              <p:nvPr/>
            </p:nvSpPr>
            <p:spPr>
              <a:xfrm>
                <a:off x="539496" y="828000"/>
                <a:ext cx="11109960" cy="3255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的分布列和均值；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30_1#9814fffa8?vcp=1&amp;vop=1&amp;pid=89c29684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25565"/>
              </a:xfrm>
              <a:prstGeom prst="rect">
                <a:avLst/>
              </a:prstGeom>
              <a:blipFill>
                <a:blip r:embed="rId3"/>
                <a:stretch>
                  <a:fillRect l="-1317" t="-9434" b="-433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31_1#9814fffa8?vcp=1&amp;vop=1&amp;pid=89c29684a&amp;color=36,64,97&amp;vtp=1&amp;bbb=1"/>
              <p:cNvSpPr/>
              <p:nvPr/>
            </p:nvSpPr>
            <p:spPr>
              <a:xfrm>
                <a:off x="539496" y="1160360"/>
                <a:ext cx="11109960" cy="329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可能的取值为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，0，2，4，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31_1#9814fffa8?vcp=1&amp;vop=1&amp;pid=89c29684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60360"/>
                <a:ext cx="11109960" cy="3297555"/>
              </a:xfrm>
              <a:prstGeom prst="rect">
                <a:avLst/>
              </a:prstGeom>
              <a:blipFill>
                <a:blip r:embed="rId4"/>
                <a:stretch>
                  <a:fillRect l="-1317" t="-739" b="-42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3" name="QO_8_AN.31_2#9814fffa8?colgroup=4,7,7,7,7,7&amp;vcp=1&amp;vop=1&amp;pid=89c29684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3971097"/>
                  </p:ext>
                </p:extLst>
              </p:nvPr>
            </p:nvGraphicFramePr>
            <p:xfrm>
              <a:off x="539496" y="4576660"/>
              <a:ext cx="11073384" cy="945833"/>
            </p:xfrm>
            <a:graphic>
              <a:graphicData uri="http://schemas.openxmlformats.org/drawingml/2006/table">
                <a:tbl>
                  <a:tblPr/>
                  <a:tblGrid>
                    <a:gridCol w="12893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960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−4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978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3" name="QO_8_AN.31_2#9814fffa8?colgroup=4,7,7,7,7,7&amp;vcp=1&amp;vop=1&amp;pid=89c29684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33971097"/>
                  </p:ext>
                </p:extLst>
              </p:nvPr>
            </p:nvGraphicFramePr>
            <p:xfrm>
              <a:off x="539496" y="4576660"/>
              <a:ext cx="11073384" cy="945833"/>
            </p:xfrm>
            <a:graphic>
              <a:graphicData uri="http://schemas.openxmlformats.org/drawingml/2006/table">
                <a:tbl>
                  <a:tblPr/>
                  <a:tblGrid>
                    <a:gridCol w="12893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960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72" t="-1538" r="-758019" b="-14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6355" t="-1538" r="-400623" b="-14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6355" t="-1538" r="-300623" b="-14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978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72" t="-72527" r="-758019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6355" t="-72527" r="-400623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6355" t="-72527" r="-300623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6355" t="-72527" r="-200623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6355" t="-72527" r="-100623" b="-32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6355" t="-72527" r="-623" b="-32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31_3#9814fffa8?vcp=1&amp;vop=1&amp;pid=89c29684a&amp;color=36,64,97&amp;vtp=1&amp;bbb=1"/>
              <p:cNvSpPr/>
              <p:nvPr/>
            </p:nvSpPr>
            <p:spPr>
              <a:xfrm>
                <a:off x="539496" y="5656160"/>
                <a:ext cx="11109960" cy="4784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O_8_AN.31_3#9814fffa8?vcp=1&amp;vop=1&amp;pid=89c29684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656160"/>
                <a:ext cx="11109960" cy="478473"/>
              </a:xfrm>
              <a:prstGeom prst="rect">
                <a:avLst/>
              </a:prstGeom>
              <a:blipFill>
                <a:blip r:embed="rId6"/>
                <a:stretch>
                  <a:fillRect l="-768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32_1#f00cb0541?vcp=1&amp;vop=1&amp;pid=89c29684a&amp;color=36,64,97&amp;vtp=1&amp;bt=1&amp;bbb=1"/>
              <p:cNvSpPr/>
              <p:nvPr/>
            </p:nvSpPr>
            <p:spPr>
              <a:xfrm>
                <a:off x="539496" y="210082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在哪一个位置的可能性最大，并说明理由．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32_1#f00cb0541?vcp=1&amp;vop=1&amp;pid=89c29684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0820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33_1#f00cb0541?vcp=1&amp;vop=1&amp;pid=89c29684a&amp;color=36,64,97&amp;vtp=1&amp;bbb=1"/>
              <p:cNvSpPr/>
              <p:nvPr/>
            </p:nvSpPr>
            <p:spPr>
              <a:xfrm>
                <a:off x="539496" y="2474454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向右移动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次，向左移动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,10,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2(11−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−2(1≤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的增大而增大，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的增大而减小，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最大，此时点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𝑄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所在的位置对应的实数为4．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33_1#f00cb0541?vcp=1&amp;vop=1&amp;pid=89c29684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4454"/>
                <a:ext cx="11109960" cy="2449640"/>
              </a:xfrm>
              <a:prstGeom prst="rect">
                <a:avLst/>
              </a:prstGeom>
              <a:blipFill>
                <a:blip r:embed="rId4"/>
                <a:stretch>
                  <a:fillRect l="-1317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c46065e7a?vcp=1&amp;pid=cb57624c7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二项分布、超几何分布与统计图的综合应用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p:pic>
        <p:nvPicPr>
          <p:cNvPr id="3" name="QO_7_BD.34_1#0a35e42c9?htil=1&amp;vcp=1&amp;vop=1&amp;pid=c46065e7a&amp;color=36,64,97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77275" y="1305633"/>
            <a:ext cx="2810990" cy="198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7_BD.34_2#0a35e42c9?htil=1&amp;vcp=1&amp;vop=1&amp;pid=c46065e7a&amp;color=36,64,97&amp;vtp=1&amp;bbb=1&amp;hb=1&amp;hs=1"/>
          <p:cNvSpPr/>
          <p:nvPr/>
        </p:nvSpPr>
        <p:spPr>
          <a:xfrm>
            <a:off x="539496" y="1318332"/>
            <a:ext cx="8165592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例6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[贵州贵阳2025高二期末]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某汽车配件厂生产了一种塑胶配件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，质检人员在这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批配件中随机抽取了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100个，将其质量指标值（单位：分）作为一个样本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，得到如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图所示的频率分布直方图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，且当配件的质量指标值不小于80分时，配件为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“优秀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品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”．</a:t>
            </a:r>
            <a:endParaRPr lang="en-US" altLang="zh-CN" dirty="0"/>
          </a:p>
        </p:txBody>
      </p:sp>
      <p:sp>
        <p:nvSpPr>
          <p:cNvPr id="5" name="QO_8_BD.35_1#56fe29e40?htil=1&amp;vcp=1&amp;vop=1&amp;pid=0a35e42c9&amp;color=36,64,97&amp;vtp=1&amp;bbb=1&amp;hs=1"/>
          <p:cNvSpPr/>
          <p:nvPr/>
        </p:nvSpPr>
        <p:spPr>
          <a:xfrm>
            <a:off x="539496" y="2965854"/>
            <a:ext cx="8165592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求这组数据的平均数（同一组中的数据用该组区间的中点值为代表）;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36_1#56fe29e40?htil=1&amp;vcp=1&amp;vop=1&amp;pid=0a35e42c9&amp;color=36,64,97&amp;vtp=1&amp;bbb=1&amp;hb=1&amp;hs=1"/>
              <p:cNvSpPr/>
              <p:nvPr/>
            </p:nvSpPr>
            <p:spPr>
              <a:xfrm>
                <a:off x="539995" y="3371492"/>
                <a:ext cx="11112011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(0.010+0.015+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+0.035+0.010)×10=1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8_AN.36_1#56fe29e40?htil=1&amp;vcp=1&amp;vop=1&amp;pid=0a35e42c9&amp;color=36,64,97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371492"/>
                <a:ext cx="11112011" cy="36385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8_AN.36_1#56fe29e40?htil=1&amp;vcp=1&amp;vop=1&amp;pid=0a35e42c9&amp;color=36,64,97&amp;vtp=1&amp;bbb=1&amp;hb=1&amp;hs=1">
                <a:extLst>
                  <a:ext uri="{FF2B5EF4-FFF2-40B4-BE49-F238E27FC236}">
                    <a16:creationId xmlns:a16="http://schemas.microsoft.com/office/drawing/2014/main" id="{6BECC23A-264D-249C-85A7-CB6CBC29B029}"/>
                  </a:ext>
                </a:extLst>
              </p:cNvPr>
              <p:cNvSpPr/>
              <p:nvPr/>
            </p:nvSpPr>
            <p:spPr>
              <a:xfrm>
                <a:off x="539995" y="3744809"/>
                <a:ext cx="11112011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为样本数据的平均数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=55×0.01×10+65×0.015×10+75×0.035×10+85×0.030×10+95×0.010×10=76.5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故这组样本数据的平均数为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76.5．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8_AN.36_1#56fe29e40?htil=1&amp;vcp=1&amp;vop=1&amp;pid=0a35e42c9&amp;color=36,64,97&amp;vtp=1&amp;bbb=1&amp;hb=1&amp;hs=1">
                <a:extLst>
                  <a:ext uri="{FF2B5EF4-FFF2-40B4-BE49-F238E27FC236}">
                    <a16:creationId xmlns:a16="http://schemas.microsoft.com/office/drawing/2014/main" id="{6BECC23A-264D-249C-85A7-CB6CBC29B02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744809"/>
                <a:ext cx="11112011" cy="1611440"/>
              </a:xfrm>
              <a:prstGeom prst="rect">
                <a:avLst/>
              </a:prstGeom>
              <a:blipFill>
                <a:blip r:embed="rId5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37_1#b362f25c3?vcp=1&amp;vop=1&amp;pid=0a35e42c9&amp;color=36,64,97&amp;vtp=1&amp;bt=1&amp;bbb=1&amp;hb=1"/>
              <p:cNvSpPr/>
              <p:nvPr/>
            </p:nvSpPr>
            <p:spPr>
              <a:xfrm>
                <a:off x="539496" y="828000"/>
                <a:ext cx="11109960" cy="7287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以频率估计概率，在该汽车配件厂生产的这批产品中随机抽取3件产品，随机变量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表示抽得的产品为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“优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秀品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”的个数，求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的分布列及均值.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8_BD.37_1#b362f25c3?vcp=1&amp;vop=1&amp;pid=0a35e42c9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28790"/>
              </a:xfrm>
              <a:prstGeom prst="rect">
                <a:avLst/>
              </a:prstGeom>
              <a:blipFill>
                <a:blip r:embed="rId3"/>
                <a:stretch>
                  <a:fillRect l="-1317" t="-840" r="-439" b="-193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38_1#b362f25c3?vcp=1&amp;vop=1&amp;pid=0a35e42c9&amp;color=36,64,97&amp;vtp=1&amp;bbb=1"/>
              <p:cNvSpPr/>
              <p:nvPr/>
            </p:nvSpPr>
            <p:spPr>
              <a:xfrm>
                <a:off x="539496" y="1561997"/>
                <a:ext cx="11109960" cy="30911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表示在该汽车配件厂生产的这批产品中随机抽取1件产品，所抽取的产品为“优秀品”的概率.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=(0.03+0.01)×10=0.4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服从参数为3,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的二项分布，即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(3,0.4)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的所有可能取值为0，1，2，3，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×(1−0.4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×(1−0.4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×0.4=0.432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×(1−0.4)×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38_1#b362f25c3?vcp=1&amp;vop=1&amp;pid=0a35e42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61997"/>
                <a:ext cx="11109960" cy="3091180"/>
              </a:xfrm>
              <a:prstGeom prst="rect">
                <a:avLst/>
              </a:prstGeom>
              <a:blipFill>
                <a:blip r:embed="rId4"/>
                <a:stretch>
                  <a:fillRect l="-1317" t="-197" b="-45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6" name="QO_8_AN.38_2#b362f25c3?colgroup=3,10,10,10,10&amp;vcp=1&amp;vop=1&amp;pid=0a35e42c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8607974"/>
                  </p:ext>
                </p:extLst>
              </p:nvPr>
            </p:nvGraphicFramePr>
            <p:xfrm>
              <a:off x="539496" y="4781383"/>
              <a:ext cx="11082528" cy="829056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1452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452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0.288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6" name="QO_8_AN.38_2#b362f25c3?colgroup=3,10,10,10,10&amp;vcp=1&amp;vop=1&amp;pid=0a35e42c9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8607974"/>
                  </p:ext>
                </p:extLst>
              </p:nvPr>
            </p:nvGraphicFramePr>
            <p:xfrm>
              <a:off x="539496" y="4781383"/>
              <a:ext cx="11082528" cy="829056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14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t="-1449" r="-1164583" b="-120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14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t="-102941" r="-1164583" b="-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0.288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38_3#b362f25c3?vcp=1&amp;vop=1&amp;pid=0a35e42c9&amp;color=36,64,97&amp;vtp=1&amp;bbb=1"/>
              <p:cNvSpPr/>
              <p:nvPr/>
            </p:nvSpPr>
            <p:spPr>
              <a:xfrm>
                <a:off x="539496" y="5746583"/>
                <a:ext cx="11109960" cy="3448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)=3×0.4=1.2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38_3#b362f25c3?vcp=1&amp;vop=1&amp;pid=0a35e42c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746583"/>
                <a:ext cx="11109960" cy="344805"/>
              </a:xfrm>
              <a:prstGeom prst="rect">
                <a:avLst/>
              </a:prstGeom>
              <a:blipFill>
                <a:blip r:embed="rId6"/>
                <a:stretch>
                  <a:fillRect l="-1317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abf76172c.fixed?vcp=1&amp;pid=8ac839c8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abf76172c.fixed?vcp=1&amp;pid=8ac839c88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</a:t>
            </a:r>
            <a:endParaRPr lang="en-US" altLang="zh-CN" sz="5400" dirty="0"/>
          </a:p>
        </p:txBody>
      </p:sp>
      <p:sp>
        <p:nvSpPr>
          <p:cNvPr id="4" name="C_2_BD#abf76172c.fixed?vcp=1&amp;pid=8ac839c88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二项分布与超几何分布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e0c9562b3.fixed?vcp=1&amp;pid=abf76172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e0c9562b3.fixed?vcp=1&amp;pid=abf76172c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7.4.1</a:t>
            </a:r>
            <a:endParaRPr lang="en-US" altLang="zh-CN" sz="5400" dirty="0"/>
          </a:p>
        </p:txBody>
      </p:sp>
      <p:sp>
        <p:nvSpPr>
          <p:cNvPr id="4" name="C_3#e0c9562b3.fixed?vcp=1&amp;pid=abf76172c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</a:t>
            </a:r>
            <a:endParaRPr lang="en-US" altLang="zh-CN" sz="5400" dirty="0"/>
          </a:p>
        </p:txBody>
      </p:sp>
      <p:pic>
        <p:nvPicPr>
          <p:cNvPr id="5" name="C_3#e0c9562b3.fixed?vcp=1&amp;pid=abf76172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e0c9562b3.fixed?vcp=1&amp;pid=abf76172c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7.4.2</a:t>
            </a:r>
            <a:endParaRPr lang="en-US" altLang="zh-CN" sz="5400" dirty="0"/>
          </a:p>
        </p:txBody>
      </p:sp>
      <p:sp>
        <p:nvSpPr>
          <p:cNvPr id="7" name="C_3_BD#e0c9562b3.fixed?vcp=1&amp;pid=abf76172c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超几何分布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1#目录1:5481b22ed?lid=13ad0b2d7&amp;cid=13ad0b2d7&amp;vtp=1&amp;bbb=1">
                <a:hlinkClick r:id="rId3" action="ppaction://hlinksldjump"/>
              </p:cNvPr>
              <p:cNvSpPr/>
              <p:nvPr/>
            </p:nvSpPr>
            <p:spPr>
              <a:xfrm>
                <a:off x="5148072" y="1385316"/>
                <a:ext cx="6839712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知识点1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重伯努利试验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基本点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C_1#目录1:5481b22ed?lid=13ad0b2d7&amp;cid=13ad0b2d7&amp;vtp=1&amp;bbb=1">
                <a:hlinkClick r:id="rId3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72" y="1385316"/>
                <a:ext cx="6839712" cy="356616"/>
              </a:xfrm>
              <a:prstGeom prst="rect">
                <a:avLst/>
              </a:prstGeom>
              <a:blipFill>
                <a:blip r:embed="rId4"/>
                <a:stretch>
                  <a:fillRect l="-2139" t="-11864" b="-25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_1#目录1:5481b22ed?lid=3e151b40c&amp;cid=3e151b40c&amp;vtp=1&amp;bbb=1">
            <a:hlinkClick r:id="rId3" action="ppaction://hlinksldjump"/>
          </p:cNvPr>
          <p:cNvSpPr/>
          <p:nvPr/>
        </p:nvSpPr>
        <p:spPr>
          <a:xfrm>
            <a:off x="5148072" y="177850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4" name="C_1#目录1:5481b22ed?lid=58aa4f4e8&amp;cid=58aa4f4e8&amp;vtp=1&amp;bbb=1">
            <a:hlinkClick r:id="rId3" action="ppaction://hlinksldjump"/>
          </p:cNvPr>
          <p:cNvSpPr/>
          <p:nvPr/>
        </p:nvSpPr>
        <p:spPr>
          <a:xfrm>
            <a:off x="5148072" y="217170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超几何分布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5" name="C_1#目录1:5481b22ed?lid=6e965ad0d&amp;cid=6e965ad0d&amp;vtp=1&amp;bbb=1">
            <a:hlinkClick r:id="rId5" action="ppaction://hlinksldjump"/>
          </p:cNvPr>
          <p:cNvSpPr/>
          <p:nvPr/>
        </p:nvSpPr>
        <p:spPr>
          <a:xfrm>
            <a:off x="5148072" y="309981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对伯努利试验理解有误致错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_1#目录1:5481b22ed?lid=aca4f07c8&amp;cid=aca4f07c8&amp;vtp=1&amp;bbb=1">
                <a:hlinkClick r:id="rId6" action="ppaction://hlinksldjump"/>
              </p:cNvPr>
              <p:cNvSpPr/>
              <p:nvPr/>
            </p:nvSpPr>
            <p:spPr>
              <a:xfrm>
                <a:off x="5148072" y="4041648"/>
                <a:ext cx="6839712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要点1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重伯努利试验的概率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基本点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C_1#目录1:5481b22ed?lid=aca4f07c8&amp;cid=aca4f07c8&amp;vtp=1&amp;bbb=1">
                <a:hlinkClick r:id="rId6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72" y="4041648"/>
                <a:ext cx="6839712" cy="356616"/>
              </a:xfrm>
              <a:prstGeom prst="rect">
                <a:avLst/>
              </a:prstGeom>
              <a:blipFill>
                <a:blip r:embed="rId7"/>
                <a:stretch>
                  <a:fillRect l="-2139" t="-13559" b="-25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_1#目录1:5481b22ed?lid=9ef6f5822&amp;cid=9ef6f5822&amp;vtp=1&amp;bbb=1">
            <a:hlinkClick r:id="rId8" action="ppaction://hlinksldjump"/>
          </p:cNvPr>
          <p:cNvSpPr/>
          <p:nvPr/>
        </p:nvSpPr>
        <p:spPr>
          <a:xfrm>
            <a:off x="5148072" y="443484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二项分布的分布列、均值与方差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8" name="C_1#目录1:5481b22ed?lid=33f5a0508&amp;cid=33f5a0508&amp;vtp=1&amp;bbb=1">
            <a:hlinkClick r:id="rId9" action="ppaction://hlinksldjump"/>
          </p:cNvPr>
          <p:cNvSpPr/>
          <p:nvPr/>
        </p:nvSpPr>
        <p:spPr>
          <a:xfrm>
            <a:off x="5148072" y="482803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超几何分布的分布列、均值与方差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sp>
        <p:nvSpPr>
          <p:cNvPr id="9" name="C_1#目录1:5481b22ed?lid=53d1d64f2&amp;cid=53d1d64f2&amp;vtp=1&amp;bbb=1">
            <a:hlinkClick r:id="rId10" action="ppaction://hlinksldjump"/>
          </p:cNvPr>
          <p:cNvSpPr/>
          <p:nvPr/>
        </p:nvSpPr>
        <p:spPr>
          <a:xfrm>
            <a:off x="5148072" y="5230368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有关二项分布的概率最大问题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sp>
        <p:nvSpPr>
          <p:cNvPr id="10" name="C_1#目录1:5481b22ed?lid=c46065e7a&amp;cid=c46065e7a&amp;vtp=1&amp;bbb=1">
            <a:hlinkClick r:id="rId11" action="ppaction://hlinksldjump"/>
          </p:cNvPr>
          <p:cNvSpPr/>
          <p:nvPr/>
        </p:nvSpPr>
        <p:spPr>
          <a:xfrm>
            <a:off x="5148072" y="5623560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二项分布、超几何分布与统计图的综合应用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pic>
        <p:nvPicPr>
          <p:cNvPr id="11" name="O_0#目录1:5481b22ed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32504" y="795528"/>
            <a:ext cx="731520" cy="768096"/>
          </a:xfrm>
          <a:prstGeom prst="rect">
            <a:avLst/>
          </a:prstGeom>
        </p:spPr>
      </p:pic>
      <p:pic>
        <p:nvPicPr>
          <p:cNvPr id="12" name="O_0#目录1:5481b22ed.fixed?vcp=1&amp;color=36,64,97&amp;tib=255,255,255&amp;vtp=1" descr="preencoded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032504" y="2532888"/>
            <a:ext cx="731520" cy="768096"/>
          </a:xfrm>
          <a:prstGeom prst="rect">
            <a:avLst/>
          </a:prstGeom>
        </p:spPr>
      </p:pic>
      <p:pic>
        <p:nvPicPr>
          <p:cNvPr id="13" name="O_0#目录1:5481b22ed.fixed?vcp=1&amp;color=36,64,97&amp;tib=255,255,255&amp;vtp=1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32504" y="3369564"/>
            <a:ext cx="731520" cy="768096"/>
          </a:xfrm>
          <a:prstGeom prst="rect">
            <a:avLst/>
          </a:prstGeom>
        </p:spPr>
      </p:pic>
      <p:sp>
        <p:nvSpPr>
          <p:cNvPr id="14" name="O_0#目录1:5481b22ed.fixed?vcp=1&amp;color=255,255,255&amp;vtp=1&amp;bbb=1"/>
          <p:cNvSpPr/>
          <p:nvPr/>
        </p:nvSpPr>
        <p:spPr>
          <a:xfrm>
            <a:off x="4032504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5" name="O_0#目录1:5481b22ed.fixed?vcp=1&amp;color=255,255,255&amp;vtp=1&amp;bbb=1"/>
          <p:cNvSpPr/>
          <p:nvPr/>
        </p:nvSpPr>
        <p:spPr>
          <a:xfrm>
            <a:off x="4032504" y="253288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6" name="O_0#目录1:5481b22ed.fixed?vcp=1&amp;color=255,255,255&amp;vtp=1&amp;bbb=1"/>
          <p:cNvSpPr/>
          <p:nvPr/>
        </p:nvSpPr>
        <p:spPr>
          <a:xfrm>
            <a:off x="3995928" y="3369564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17" name="O_0#目录1:5481b22ed.fixed?lid=5481b22ed&amp;vcp=1&amp;color=0,55,96&amp;vtp=1&amp;bbb=1">
            <a:hlinkClick r:id="rId3" action="ppaction://hlinksldjump"/>
          </p:cNvPr>
          <p:cNvSpPr/>
          <p:nvPr/>
        </p:nvSpPr>
        <p:spPr>
          <a:xfrm>
            <a:off x="4965192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8" name="O_0#目录1:5481b22ed.fixed?lid=52fbd75c1&amp;vcp=1&amp;color=0,55,96&amp;vtp=1&amp;bbb=1">
            <a:hlinkClick r:id="rId5" action="ppaction://hlinksldjump"/>
          </p:cNvPr>
          <p:cNvSpPr/>
          <p:nvPr/>
        </p:nvSpPr>
        <p:spPr>
          <a:xfrm>
            <a:off x="4965192" y="2679192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19" name="O_0#目录1:5481b22ed.fixed?lid=5f3fcee78&amp;vcp=1&amp;color=0,55,96&amp;vtp=1&amp;bbb=1">
            <a:hlinkClick r:id="rId6" action="ppaction://hlinksldjump"/>
          </p:cNvPr>
          <p:cNvSpPr/>
          <p:nvPr/>
        </p:nvSpPr>
        <p:spPr>
          <a:xfrm>
            <a:off x="4965192" y="3525012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481b22ed?vcp=1&amp;pid=e0c9562b3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32104"/>
            <a:ext cx="566928" cy="694944"/>
          </a:xfrm>
          <a:prstGeom prst="rect">
            <a:avLst/>
          </a:prstGeom>
        </p:spPr>
      </p:pic>
      <p:sp>
        <p:nvSpPr>
          <p:cNvPr id="3" name="C_4_BD#5481b22ed?vcp=1&amp;pid=e0c9562b3&amp;color=61,88,159&amp;vtp=1&amp;bbb=1"/>
          <p:cNvSpPr/>
          <p:nvPr/>
        </p:nvSpPr>
        <p:spPr>
          <a:xfrm>
            <a:off x="1252728" y="950976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_5_BD#13ad0b2d7?vcp=1&amp;pid=5481b22ed&amp;color=101,101,255&amp;vtp=1&amp;bbb=1"/>
              <p:cNvSpPr/>
              <p:nvPr/>
            </p:nvSpPr>
            <p:spPr>
              <a:xfrm>
                <a:off x="539496" y="1527048"/>
                <a:ext cx="11109960" cy="7030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知识点1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2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重伯努利试验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基本点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4" name="C_5_BD#13ad0b2d7?vcp=1&amp;pid=5481b22ed&amp;color=101,101,25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27048"/>
                <a:ext cx="11109960" cy="703072"/>
              </a:xfrm>
              <a:prstGeom prst="rect">
                <a:avLst/>
              </a:prstGeom>
              <a:blipFill>
                <a:blip r:embed="rId4"/>
                <a:stretch>
                  <a:fillRect l="-15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_5_BD#3e151b40c?vcp=1&amp;pid=5481b22ed&amp;color=101,101,255&amp;vtp=1&amp;bbb=1"/>
          <p:cNvSpPr/>
          <p:nvPr/>
        </p:nvSpPr>
        <p:spPr>
          <a:xfrm>
            <a:off x="539496" y="202082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二项分布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6" name="C_5_BD#58aa4f4e8?vcp=1&amp;pid=5481b22ed&amp;color=101,101,255&amp;vtp=1&amp;bbb=1"/>
          <p:cNvSpPr/>
          <p:nvPr/>
        </p:nvSpPr>
        <p:spPr>
          <a:xfrm>
            <a:off x="539496" y="25146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超几何分布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2fbd75c1?vcp=1&amp;pid=e0c9562b3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52fbd75c1?vcp=1&amp;pid=e0c9562b3&amp;color=61,88,159&amp;mp=1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6e965ad0d?vcp=1&amp;pid=52fbd75c1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对伯努利试验理解有误致错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BD.1_1#faa5f92c2?vcp=1&amp;vop=1&amp;pid=6e965ad0d&amp;color=36,64,97&amp;vtp=1&amp;bbb=1&amp;hb=1"/>
              <p:cNvSpPr/>
              <p:nvPr/>
            </p:nvSpPr>
            <p:spPr>
              <a:xfrm>
                <a:off x="539496" y="1966032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某电视台举行奥运知识大赛，比赛分为初赛和决赛两部分.为了增加节目的趣味性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，初赛采用选手选一题答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一题的方式进行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.每位选手最多有5次选题答题的机会，选手累计答对3题或答错3题即终止其初赛的比赛，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答对3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题者直接进入决赛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，答错3题者则被淘汰.已知选手甲答每道题的正确率均为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6_BD.1_1#faa5f92c2?vcp=1&amp;vop=1&amp;pid=6e965ad0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6032"/>
                <a:ext cx="11109960" cy="1257300"/>
              </a:xfrm>
              <a:prstGeom prst="rect">
                <a:avLst/>
              </a:prstGeom>
              <a:blipFill>
                <a:blip r:embed="rId4"/>
                <a:stretch>
                  <a:fillRect l="-1317" r="-768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2_1#faa5f92c2?vcp=1&amp;vop=1&amp;pid=6e965ad0d&amp;color=36,64,97&amp;vtp=1&amp;bbb=1"/>
              <p:cNvSpPr/>
              <p:nvPr/>
            </p:nvSpPr>
            <p:spPr>
              <a:xfrm>
                <a:off x="539496" y="3229252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【解】由题意知选手甲答题的错误率为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AN.2_1#faa5f92c2?vcp=1&amp;vop=1&amp;pid=6e965ad0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9252"/>
                <a:ext cx="11109960" cy="525971"/>
              </a:xfrm>
              <a:prstGeom prst="rect">
                <a:avLst/>
              </a:prstGeom>
              <a:blipFill>
                <a:blip r:embed="rId5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3_1#f58ed195b?vcp=1&amp;vop=1&amp;pid=faa5f92c2&amp;color=36,64,97&amp;vtp=1&amp;bt=1&amp;bbb=1"/>
          <p:cNvSpPr/>
          <p:nvPr/>
        </p:nvSpPr>
        <p:spPr>
          <a:xfrm>
            <a:off x="539496" y="218492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求选手甲可进入决赛的概率；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4_1#f58ed195b?vcp=1&amp;vop=1&amp;pid=faa5f92c2&amp;color=36,64,97&amp;vtp=1&amp;bbb=1"/>
              <p:cNvSpPr/>
              <p:nvPr/>
            </p:nvSpPr>
            <p:spPr>
              <a:xfrm>
                <a:off x="539496" y="2558560"/>
                <a:ext cx="11109960" cy="2126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【解】选手甲答3题进入决赛的概率为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手甲答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4题进入决赛的概率为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手甲答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5题进入决赛的概率为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以选手甲可进入决赛的概率为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4_1#f58ed195b?vcp=1&amp;vop=1&amp;pid=faa5f92c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8560"/>
                <a:ext cx="11109960" cy="2126298"/>
              </a:xfrm>
              <a:prstGeom prst="rect">
                <a:avLst/>
              </a:prstGeom>
              <a:blipFill>
                <a:blip r:embed="rId3"/>
                <a:stretch>
                  <a:fillRect l="-1317" b="-37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5_1#14a7645e9?vcp=1&amp;vop=1&amp;pid=faa5f92c2&amp;color=36,64,97&amp;vtp=1&amp;bt=1&amp;bbb=1"/>
              <p:cNvSpPr/>
              <p:nvPr/>
            </p:nvSpPr>
            <p:spPr>
              <a:xfrm>
                <a:off x="539496" y="153093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设选手甲在初赛中答题的个数为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，试写出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5_1#14a7645e9?vcp=1&amp;vop=1&amp;pid=faa5f92c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3093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6_1#14a7645e9?vcp=1&amp;vop=1&amp;pid=faa5f92c2&amp;color=36,64,97&amp;vtp=1&amp;bbb=1"/>
              <p:cNvSpPr/>
              <p:nvPr/>
            </p:nvSpPr>
            <p:spPr>
              <a:xfrm>
                <a:off x="539496" y="1891874"/>
                <a:ext cx="11109960" cy="2522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【解】依题意得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的可能取值为3，4，5，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答题的个数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6_1#14a7645e9?vcp=1&amp;vop=1&amp;pid=faa5f92c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1874"/>
                <a:ext cx="11109960" cy="2522855"/>
              </a:xfrm>
              <a:prstGeom prst="rect">
                <a:avLst/>
              </a:prstGeom>
              <a:blipFill>
                <a:blip r:embed="rId4"/>
                <a:stretch>
                  <a:fillRect l="-1317" b="-57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QO_7_AN.6_2#14a7645e9?colgroup=5,10,15,15&amp;vcp=1&amp;vop=1&amp;pid=faa5f92c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9713581"/>
                  </p:ext>
                </p:extLst>
              </p:nvPr>
            </p:nvGraphicFramePr>
            <p:xfrm>
              <a:off x="539496" y="4553730"/>
              <a:ext cx="11073384" cy="92957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7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QO_7_AN.6_2#14a7645e9?colgroup=5,10,15,15&amp;vcp=1&amp;vop=1&amp;pid=faa5f92c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9713581"/>
                  </p:ext>
                </p:extLst>
              </p:nvPr>
            </p:nvGraphicFramePr>
            <p:xfrm>
              <a:off x="539496" y="4553730"/>
              <a:ext cx="11073384" cy="92957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1563" r="-746047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7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73034" r="-74604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4000" t="-73034" r="-301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667" t="-73034" r="-10066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993" t="-73034" r="-33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2054</Words>
  <Application>Microsoft Office PowerPoint</Application>
  <PresentationFormat>宽屏</PresentationFormat>
  <Paragraphs>258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2025-10-21T04:03:01Z</dcterms:created>
  <dcterms:modified xsi:type="dcterms:W3CDTF">2025-10-21T04:48:07Z</dcterms:modified>
  <cp:category/>
  <cp:contentStatus/>
</cp:coreProperties>
</file>